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60" r:id="rId2"/>
    <p:sldMasterId id="2147483696" r:id="rId3"/>
    <p:sldMasterId id="2147483662" r:id="rId4"/>
    <p:sldMasterId id="2147483698" r:id="rId5"/>
    <p:sldMasterId id="2147483684" r:id="rId6"/>
  </p:sldMasterIdLst>
  <p:notesMasterIdLst>
    <p:notesMasterId r:id="rId32"/>
  </p:notesMasterIdLst>
  <p:handoutMasterIdLst>
    <p:handoutMasterId r:id="rId33"/>
  </p:handoutMasterIdLst>
  <p:sldIdLst>
    <p:sldId id="280" r:id="rId7"/>
    <p:sldId id="281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88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llcutt, Alex" initials="CA" lastIdx="1" clrIdx="0">
    <p:extLst>
      <p:ext uri="{19B8F6BF-5375-455C-9EA6-DF929625EA0E}">
        <p15:presenceInfo xmlns:p15="http://schemas.microsoft.com/office/powerpoint/2012/main" userId="S::skgtawc@ucl.ac.uk::c553cb2c-d235-469c-a1c0-4370227862c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6E"/>
    <a:srgbClr val="0AC8FF"/>
    <a:srgbClr val="FA2D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9"/>
    <p:restoredTop sz="92870"/>
  </p:normalViewPr>
  <p:slideViewPr>
    <p:cSldViewPr snapToGrid="0" snapToObjects="1">
      <p:cViewPr varScale="1">
        <p:scale>
          <a:sx n="89" d="100"/>
          <a:sy n="89" d="100"/>
        </p:scale>
        <p:origin x="984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12DCEDA-2B29-BA44-92B2-B936798854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1A0AB6-27D5-F242-B521-898DCDC3C7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73017-24B8-704F-B5FA-C64290B8A16C}" type="datetimeFigureOut">
              <a:rPr lang="en-US" smtClean="0"/>
              <a:t>4/26/24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E151C4-52EE-EC4F-80D2-0DFB6E1D27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7DA76-0645-B94D-A7DD-79BBDB0ECE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837A6-A8E9-0F41-8B38-850653BF3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90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6FFF9-BBC0-7E44-8E6E-15C0A3247215}" type="datetimeFigureOut">
              <a:rPr lang="en-US" smtClean="0"/>
              <a:t>4/26/24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A0520-7B70-B24C-A09A-FE3CB9A33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92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03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Graph includes all conditions. CV only max signal (</a:t>
            </a:r>
            <a:r>
              <a:rPr lang="en-GB" dirty="0" err="1"/>
              <a:t>dmso</a:t>
            </a:r>
            <a:r>
              <a:rPr lang="en-GB" dirty="0"/>
              <a:t>/LPS)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74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Make colour blind friendly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85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Performed 1 way </a:t>
            </a:r>
            <a:r>
              <a:rPr lang="en-GB" dirty="0" err="1"/>
              <a:t>anova</a:t>
            </a:r>
            <a:r>
              <a:rPr lang="en-GB" dirty="0"/>
              <a:t> after ensuring assumptions met.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78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Perform 1 way </a:t>
            </a:r>
            <a:r>
              <a:rPr lang="en-GB" dirty="0" err="1"/>
              <a:t>anova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8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Perform 1 way </a:t>
            </a:r>
            <a:r>
              <a:rPr lang="en-GB" dirty="0" err="1"/>
              <a:t>anova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4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Perform 1 way </a:t>
            </a:r>
            <a:r>
              <a:rPr lang="en-GB" dirty="0" err="1"/>
              <a:t>anova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92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A0520-7B70-B24C-A09A-FE3CB9A33B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0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96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00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142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04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693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1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A54024D-3724-0948-9C10-A4A2FE5DBB4C}"/>
              </a:ext>
            </a:extLst>
          </p:cNvPr>
          <p:cNvSpPr/>
          <p:nvPr userDrawn="1"/>
        </p:nvSpPr>
        <p:spPr>
          <a:xfrm>
            <a:off x="37421" y="37982"/>
            <a:ext cx="12105861" cy="5923722"/>
          </a:xfrm>
          <a:prstGeom prst="rect">
            <a:avLst/>
          </a:prstGeom>
          <a:solidFill>
            <a:srgbClr val="003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489010-2C13-2B4F-8FD8-074B06B37B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542785" y="6048408"/>
            <a:ext cx="3600497" cy="724535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D798CDEE-9ECC-7E44-B041-8C9B7CE784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718" y="5899674"/>
            <a:ext cx="3649216" cy="100890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AC9E56-644E-EF4D-BB98-D2D215FAB60A}"/>
              </a:ext>
            </a:extLst>
          </p:cNvPr>
          <p:cNvCxnSpPr>
            <a:cxnSpLocks/>
          </p:cNvCxnSpPr>
          <p:nvPr userDrawn="1"/>
        </p:nvCxnSpPr>
        <p:spPr>
          <a:xfrm>
            <a:off x="37421" y="5961704"/>
            <a:ext cx="121068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2A5AEE7-ED35-6643-B795-D6102D5F30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5006" y="37982"/>
            <a:ext cx="4628276" cy="6372693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D7E0F3E-3E92-D52A-F091-970AD30ACF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910" t="6467" r="4766" b="8951"/>
          <a:stretch/>
        </p:blipFill>
        <p:spPr>
          <a:xfrm>
            <a:off x="3600498" y="6032753"/>
            <a:ext cx="2859937" cy="75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2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2605B3A3-FD14-6D42-B6BD-6A09BA541D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718" y="6249429"/>
            <a:ext cx="2384145" cy="65914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65169E-EF4D-3B43-9564-5B1E83EE6133}"/>
              </a:ext>
            </a:extLst>
          </p:cNvPr>
          <p:cNvCxnSpPr>
            <a:cxnSpLocks/>
          </p:cNvCxnSpPr>
          <p:nvPr userDrawn="1"/>
        </p:nvCxnSpPr>
        <p:spPr>
          <a:xfrm>
            <a:off x="4575" y="901785"/>
            <a:ext cx="12204000" cy="0"/>
          </a:xfrm>
          <a:prstGeom prst="line">
            <a:avLst/>
          </a:prstGeom>
          <a:ln w="28575">
            <a:solidFill>
              <a:srgbClr val="0AC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45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F293D6-A87A-974E-8B45-31790ED396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8718" y="6249429"/>
            <a:ext cx="2384145" cy="65914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8700DF-DC98-B841-BFEE-210AEEF15D50}"/>
              </a:ext>
            </a:extLst>
          </p:cNvPr>
          <p:cNvCxnSpPr>
            <a:cxnSpLocks/>
          </p:cNvCxnSpPr>
          <p:nvPr userDrawn="1"/>
        </p:nvCxnSpPr>
        <p:spPr>
          <a:xfrm>
            <a:off x="4575" y="901785"/>
            <a:ext cx="12204000" cy="0"/>
          </a:xfrm>
          <a:prstGeom prst="line">
            <a:avLst/>
          </a:prstGeom>
          <a:ln w="28575">
            <a:solidFill>
              <a:srgbClr val="0AC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606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99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56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79E747-6BF7-C44D-AFA1-9DEE8E00E305}"/>
              </a:ext>
            </a:extLst>
          </p:cNvPr>
          <p:cNvSpPr/>
          <p:nvPr userDrawn="1"/>
        </p:nvSpPr>
        <p:spPr>
          <a:xfrm>
            <a:off x="37421" y="37982"/>
            <a:ext cx="12105861" cy="5923722"/>
          </a:xfrm>
          <a:prstGeom prst="rect">
            <a:avLst/>
          </a:prstGeom>
          <a:solidFill>
            <a:srgbClr val="003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A9E345D6-8E61-BE48-929A-F768D91AE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718" y="5899674"/>
            <a:ext cx="3649216" cy="100890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45274B-A076-7041-BBB5-B1267094A38F}"/>
              </a:ext>
            </a:extLst>
          </p:cNvPr>
          <p:cNvCxnSpPr>
            <a:cxnSpLocks/>
          </p:cNvCxnSpPr>
          <p:nvPr userDrawn="1"/>
        </p:nvCxnSpPr>
        <p:spPr>
          <a:xfrm>
            <a:off x="37421" y="5961704"/>
            <a:ext cx="121068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3DF9A52-D6A5-D24B-8117-4BA9CC0F02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5006" y="37982"/>
            <a:ext cx="4628276" cy="6372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B0103B-7FCB-D4A3-1F70-D9459659F8C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8542785" y="6048408"/>
            <a:ext cx="3600497" cy="724535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A51C4FA-7A81-6187-5514-0E2960D2A1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910" t="6467" r="4766" b="8951"/>
          <a:stretch/>
        </p:blipFill>
        <p:spPr>
          <a:xfrm>
            <a:off x="3600498" y="6032753"/>
            <a:ext cx="2859937" cy="75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12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1054C6-EF5C-C64C-A65C-050300CD4E00}"/>
              </a:ext>
            </a:extLst>
          </p:cNvPr>
          <p:cNvSpPr txBox="1"/>
          <p:nvPr/>
        </p:nvSpPr>
        <p:spPr>
          <a:xfrm>
            <a:off x="379342" y="511137"/>
            <a:ext cx="7653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Batch JJ</a:t>
            </a:r>
          </a:p>
        </p:txBody>
      </p:sp>
    </p:spTree>
    <p:extLst>
      <p:ext uri="{BB962C8B-B14F-4D97-AF65-F5344CB8AC3E}">
        <p14:creationId xmlns:p14="http://schemas.microsoft.com/office/powerpoint/2010/main" val="3736829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1C39F7-820D-0499-0D74-91F006F67A8B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A2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All thresholds in Defined Media (MGM)</a:t>
            </a:r>
            <a:endParaRPr lang="en-US" sz="2800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25799D-297C-2756-AFB6-3CA9C9950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93"/>
          <a:stretch/>
        </p:blipFill>
        <p:spPr>
          <a:xfrm>
            <a:off x="270142" y="1495299"/>
            <a:ext cx="7772400" cy="467347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E2F765-8505-489E-7C0E-7F2B21A6E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542" y="1495299"/>
            <a:ext cx="3958708" cy="4673475"/>
          </a:xfrm>
          <a:prstGeom prst="rect">
            <a:avLst/>
          </a:prstGeom>
          <a:ln>
            <a:solidFill>
              <a:srgbClr val="00326E"/>
            </a:solidFill>
          </a:ln>
        </p:spPr>
      </p:pic>
    </p:spTree>
    <p:extLst>
      <p:ext uri="{BB962C8B-B14F-4D97-AF65-F5344CB8AC3E}">
        <p14:creationId xmlns:p14="http://schemas.microsoft.com/office/powerpoint/2010/main" val="1102086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73EE72-C061-E423-DFF3-19042940C647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A2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Control Data </a:t>
            </a:r>
            <a:r>
              <a:rPr lang="en-GB" sz="2800" i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(with edges)</a:t>
            </a:r>
            <a:endParaRPr lang="en-US" sz="2800" i="1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B4F05351-2460-C6D1-C031-E65D6B8B5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536"/>
          <a:stretch/>
        </p:blipFill>
        <p:spPr>
          <a:xfrm>
            <a:off x="2614612" y="5720900"/>
            <a:ext cx="6962775" cy="904478"/>
          </a:xfrm>
          <a:prstGeom prst="rect">
            <a:avLst/>
          </a:prstGeom>
          <a:ln>
            <a:solidFill>
              <a:srgbClr val="00326E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170897-A70E-AEE4-204F-5899B4900C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22"/>
          <a:stretch/>
        </p:blipFill>
        <p:spPr>
          <a:xfrm>
            <a:off x="2591429" y="1170732"/>
            <a:ext cx="7390771" cy="440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77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1A699D-3CB1-0FD9-F3F4-9DE31E592835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A2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Comparing CV’s</a:t>
            </a:r>
            <a:endParaRPr lang="en-US" sz="2800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44A539-AC4F-B4DE-733E-F11EF3F63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425" y="1801887"/>
            <a:ext cx="3727027" cy="4489200"/>
          </a:xfrm>
          <a:prstGeom prst="rect">
            <a:avLst/>
          </a:prstGeom>
          <a:ln>
            <a:solidFill>
              <a:srgbClr val="00326E"/>
            </a:solidFill>
          </a:ln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22E711-077F-E84E-660A-8E4097799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548" y="1801887"/>
            <a:ext cx="3744760" cy="4489200"/>
          </a:xfrm>
          <a:prstGeom prst="rect">
            <a:avLst/>
          </a:prstGeom>
          <a:ln>
            <a:solidFill>
              <a:srgbClr val="00326E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E4ADB-CE34-B3C9-0359-2BCC848BCD2D}"/>
              </a:ext>
            </a:extLst>
          </p:cNvPr>
          <p:cNvSpPr txBox="1"/>
          <p:nvPr/>
        </p:nvSpPr>
        <p:spPr>
          <a:xfrm>
            <a:off x="2652040" y="1305947"/>
            <a:ext cx="139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00326E"/>
                </a:solidFill>
              </a:rPr>
              <a:t>with edges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136CC-08AA-4E39-662A-F99D6D16CAFC}"/>
              </a:ext>
            </a:extLst>
          </p:cNvPr>
          <p:cNvSpPr txBox="1"/>
          <p:nvPr/>
        </p:nvSpPr>
        <p:spPr>
          <a:xfrm>
            <a:off x="7885241" y="1311731"/>
            <a:ext cx="168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00326E"/>
                </a:solidFill>
              </a:rPr>
              <a:t>without edges</a:t>
            </a:r>
          </a:p>
        </p:txBody>
      </p:sp>
    </p:spTree>
    <p:extLst>
      <p:ext uri="{BB962C8B-B14F-4D97-AF65-F5344CB8AC3E}">
        <p14:creationId xmlns:p14="http://schemas.microsoft.com/office/powerpoint/2010/main" val="2561385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49103E-23A5-DB2A-E854-29F466FA22D1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A2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Control Data </a:t>
            </a:r>
            <a:r>
              <a:rPr lang="en-GB" sz="2800" i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(without edges)</a:t>
            </a:r>
            <a:endParaRPr lang="en-US" sz="2800" i="1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70AEBF87-F8F4-1A46-C407-99E2FE891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77"/>
          <a:stretch/>
        </p:blipFill>
        <p:spPr>
          <a:xfrm>
            <a:off x="3477395" y="5618005"/>
            <a:ext cx="5486400" cy="1007373"/>
          </a:xfrm>
          <a:prstGeom prst="rect">
            <a:avLst/>
          </a:prstGeom>
          <a:ln>
            <a:solidFill>
              <a:srgbClr val="00326E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E3AD0C-D853-73AD-AD4F-B96CCD9D3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429" y="952445"/>
            <a:ext cx="7150331" cy="446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99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D4644E-6BC4-27DA-879E-89FFE36F4DFF}"/>
              </a:ext>
            </a:extLst>
          </p:cNvPr>
          <p:cNvSpPr txBox="1"/>
          <p:nvPr/>
        </p:nvSpPr>
        <p:spPr>
          <a:xfrm>
            <a:off x="365812" y="294177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A2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Compound Data - </a:t>
            </a:r>
            <a:r>
              <a:rPr lang="en-GB" sz="2800" dirty="0" err="1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Baricitinib</a:t>
            </a:r>
            <a:endParaRPr lang="en-US" sz="2800" i="1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0DB0B-12F9-5893-7E31-F139F82FC58C}"/>
              </a:ext>
            </a:extLst>
          </p:cNvPr>
          <p:cNvSpPr txBox="1"/>
          <p:nvPr/>
        </p:nvSpPr>
        <p:spPr>
          <a:xfrm>
            <a:off x="365812" y="1394077"/>
            <a:ext cx="2203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26E"/>
                </a:solidFill>
              </a:rPr>
              <a:t>1K Threshold</a:t>
            </a:r>
          </a:p>
          <a:p>
            <a:r>
              <a:rPr lang="en-GB" sz="1400" i="1" dirty="0">
                <a:solidFill>
                  <a:srgbClr val="00326E"/>
                </a:solidFill>
              </a:rPr>
              <a:t>(without edges)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29CEB6-0E62-1AFA-A3BC-C63B4A5EF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6"/>
          <a:stretch/>
        </p:blipFill>
        <p:spPr>
          <a:xfrm>
            <a:off x="2209800" y="942975"/>
            <a:ext cx="8838371" cy="552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54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88E654-AF9A-7221-0B5A-EF0E0FBE9A4F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A2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Compound Data - Tacrolimus </a:t>
            </a:r>
            <a:endParaRPr lang="en-US" sz="2800" i="1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5C175-A133-7045-D114-62149F0371D9}"/>
              </a:ext>
            </a:extLst>
          </p:cNvPr>
          <p:cNvSpPr txBox="1"/>
          <p:nvPr/>
        </p:nvSpPr>
        <p:spPr>
          <a:xfrm>
            <a:off x="365812" y="1394077"/>
            <a:ext cx="2203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26E"/>
                </a:solidFill>
              </a:rPr>
              <a:t>1K Threshold</a:t>
            </a:r>
          </a:p>
          <a:p>
            <a:r>
              <a:rPr lang="en-GB" sz="1400" i="1" dirty="0">
                <a:solidFill>
                  <a:srgbClr val="00326E"/>
                </a:solidFill>
              </a:rPr>
              <a:t>(without edges)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DA590-7B00-939D-BE87-6C4151A38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15"/>
          <a:stretch/>
        </p:blipFill>
        <p:spPr>
          <a:xfrm>
            <a:off x="2209800" y="928688"/>
            <a:ext cx="8838371" cy="554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15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BB6D3D-7823-D798-0733-13AE60D790DA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A2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Compound Data - Selinexor </a:t>
            </a:r>
            <a:endParaRPr lang="en-GB" sz="2800" i="1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631812-EED5-C7D5-B640-8F668695EA4E}"/>
              </a:ext>
            </a:extLst>
          </p:cNvPr>
          <p:cNvSpPr txBox="1"/>
          <p:nvPr/>
        </p:nvSpPr>
        <p:spPr>
          <a:xfrm>
            <a:off x="365812" y="1394077"/>
            <a:ext cx="2203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26E"/>
                </a:solidFill>
              </a:rPr>
              <a:t>1K Threshold</a:t>
            </a:r>
          </a:p>
          <a:p>
            <a:r>
              <a:rPr lang="en-GB" sz="1400" i="1" dirty="0">
                <a:solidFill>
                  <a:srgbClr val="00326E"/>
                </a:solidFill>
              </a:rPr>
              <a:t>(without edges)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58EEC-8C36-EE1F-A0D8-06A3435AF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6"/>
          <a:stretch/>
        </p:blipFill>
        <p:spPr>
          <a:xfrm>
            <a:off x="2209800" y="942975"/>
            <a:ext cx="8838371" cy="552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52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5FC24D-13A1-A2E8-C623-3A5E13FFD5F6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A2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Compound Data - </a:t>
            </a:r>
            <a:r>
              <a:rPr lang="en-GB" sz="2800" dirty="0" err="1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Everolimus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sz="2800" i="1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1E94E3-D2C8-C7BE-AC94-BC390608EE36}"/>
              </a:ext>
            </a:extLst>
          </p:cNvPr>
          <p:cNvSpPr txBox="1"/>
          <p:nvPr/>
        </p:nvSpPr>
        <p:spPr>
          <a:xfrm>
            <a:off x="365812" y="1394077"/>
            <a:ext cx="2203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26E"/>
                </a:solidFill>
              </a:rPr>
              <a:t>1K Threshold</a:t>
            </a:r>
          </a:p>
          <a:p>
            <a:r>
              <a:rPr lang="en-GB" sz="1400" i="1" dirty="0">
                <a:solidFill>
                  <a:srgbClr val="00326E"/>
                </a:solidFill>
              </a:rPr>
              <a:t>(without edges)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124C3-9747-0237-CA4F-4EE001264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0"/>
          <a:stretch/>
        </p:blipFill>
        <p:spPr>
          <a:xfrm>
            <a:off x="2209800" y="985838"/>
            <a:ext cx="8838371" cy="548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81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035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838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3038D3-868A-4044-B2D3-B316C1E3BFA7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A1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All thresholds in Conditioned Media </a:t>
            </a:r>
            <a:r>
              <a:rPr lang="en-GB" sz="2800" i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(with edges) </a:t>
            </a:r>
            <a:endParaRPr lang="en-US" sz="2800" i="1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BC4F6C-DF2C-0941-FA24-040787AFB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811" y="1691964"/>
            <a:ext cx="3797442" cy="4489200"/>
          </a:xfrm>
          <a:prstGeom prst="rect">
            <a:avLst/>
          </a:prstGeom>
          <a:ln>
            <a:solidFill>
              <a:srgbClr val="00326E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CD1B3A-4399-281D-90AC-51C4FEDC20ED}"/>
              </a:ext>
            </a:extLst>
          </p:cNvPr>
          <p:cNvSpPr txBox="1"/>
          <p:nvPr/>
        </p:nvSpPr>
        <p:spPr>
          <a:xfrm>
            <a:off x="521349" y="1186051"/>
            <a:ext cx="6863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00326E"/>
                </a:solidFill>
              </a:rPr>
              <a:t>Microglia inflammatory activity = </a:t>
            </a:r>
            <a:r>
              <a:rPr lang="en-GB" sz="1500" b="1" dirty="0">
                <a:solidFill>
                  <a:srgbClr val="00326E"/>
                </a:solidFill>
              </a:rPr>
              <a:t>area</a:t>
            </a:r>
            <a:r>
              <a:rPr lang="en-GB" sz="1500" dirty="0">
                <a:solidFill>
                  <a:srgbClr val="00326E"/>
                </a:solidFill>
              </a:rPr>
              <a:t> of fluorescence intensity per nuclei count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37A04-77D3-7C16-2A7D-2BDFCCDD4703}"/>
              </a:ext>
            </a:extLst>
          </p:cNvPr>
          <p:cNvSpPr txBox="1"/>
          <p:nvPr/>
        </p:nvSpPr>
        <p:spPr>
          <a:xfrm>
            <a:off x="7790213" y="1186051"/>
            <a:ext cx="3657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solidFill>
                  <a:srgbClr val="00326E"/>
                </a:solidFill>
              </a:rPr>
              <a:t>(CV based on max. signal)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97BF0-ABD5-103A-24BA-C2AE96910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" y="1691964"/>
            <a:ext cx="6863300" cy="48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71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064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1308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735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399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3038D3-868A-4044-B2D3-B316C1E3BFA7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Main header</a:t>
            </a:r>
            <a:r>
              <a:rPr lang="en-US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/ Question / Conclusion (Arial – 28 – navy)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72E75-8DC4-0041-914A-8502703510DD}"/>
              </a:ext>
            </a:extLst>
          </p:cNvPr>
          <p:cNvSpPr txBox="1"/>
          <p:nvPr/>
        </p:nvSpPr>
        <p:spPr>
          <a:xfrm>
            <a:off x="365813" y="3561202"/>
            <a:ext cx="45917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AC8FF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Bullet points are </a:t>
            </a:r>
            <a:r>
              <a:rPr lang="en-GB" sz="1600" dirty="0">
                <a:solidFill>
                  <a:schemeClr val="accent4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‘sky blue’ </a:t>
            </a:r>
            <a:r>
              <a:rPr lang="en-GB" sz="16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and this can be customised under </a:t>
            </a:r>
            <a:r>
              <a:rPr lang="en-GB" sz="1600" i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‘Bullet points and numbering’</a:t>
            </a:r>
          </a:p>
          <a:p>
            <a:pPr>
              <a:buClr>
                <a:srgbClr val="0AC8FF"/>
              </a:buClr>
              <a:buSzPct val="100000"/>
            </a:pPr>
            <a:r>
              <a:rPr lang="en-GB" sz="16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 </a:t>
            </a:r>
          </a:p>
          <a:p>
            <a:pPr marL="285750" indent="-285750">
              <a:buClr>
                <a:srgbClr val="0AC8FF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Sample bullet point 2 (Arial– 16 – navy)</a:t>
            </a:r>
          </a:p>
          <a:p>
            <a:pPr>
              <a:buClr>
                <a:srgbClr val="0AC8FF"/>
              </a:buClr>
              <a:buSzPct val="100000"/>
            </a:pPr>
            <a:endParaRPr lang="en-GB" sz="1600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Clr>
                <a:srgbClr val="0AC8FF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Sample bullet point 1 (Arial</a:t>
            </a:r>
            <a:r>
              <a:rPr lang="en-GB" sz="16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16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– 16 – navy)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2B25D-FAF5-364B-974C-829EEAB5577F}"/>
              </a:ext>
            </a:extLst>
          </p:cNvPr>
          <p:cNvSpPr txBox="1"/>
          <p:nvPr/>
        </p:nvSpPr>
        <p:spPr>
          <a:xfrm>
            <a:off x="365812" y="1417520"/>
            <a:ext cx="4591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Short example sentences which can be highlighted in </a:t>
            </a:r>
            <a:r>
              <a:rPr lang="en-GB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bold</a:t>
            </a:r>
            <a:r>
              <a:rPr lang="en-GB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or highlight </a:t>
            </a:r>
            <a:r>
              <a:rPr lang="en-GB" b="1" dirty="0">
                <a:solidFill>
                  <a:schemeClr val="accent2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colours</a:t>
            </a:r>
            <a:r>
              <a:rPr lang="en-GB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br>
              <a:rPr lang="en-GB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GB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(Arial</a:t>
            </a:r>
            <a:r>
              <a:rPr lang="en-GB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– 18 – navy)</a:t>
            </a:r>
          </a:p>
        </p:txBody>
      </p:sp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977D7DE-D47D-E64E-B2C8-16B189790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848" y="1343043"/>
            <a:ext cx="6257871" cy="4171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7ACE9D-EA40-E04E-8BF3-0F83A7AD2021}"/>
              </a:ext>
            </a:extLst>
          </p:cNvPr>
          <p:cNvSpPr txBox="1"/>
          <p:nvPr/>
        </p:nvSpPr>
        <p:spPr>
          <a:xfrm>
            <a:off x="365811" y="3059668"/>
            <a:ext cx="542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Sample bullet point title (Arial – 18 – navy) </a:t>
            </a:r>
          </a:p>
        </p:txBody>
      </p:sp>
    </p:spTree>
    <p:extLst>
      <p:ext uri="{BB962C8B-B14F-4D97-AF65-F5344CB8AC3E}">
        <p14:creationId xmlns:p14="http://schemas.microsoft.com/office/powerpoint/2010/main" val="219340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D00BAA2-44AE-DC47-A209-48737A955ECE}"/>
              </a:ext>
            </a:extLst>
          </p:cNvPr>
          <p:cNvSpPr/>
          <p:nvPr/>
        </p:nvSpPr>
        <p:spPr>
          <a:xfrm>
            <a:off x="458856" y="2719720"/>
            <a:ext cx="1490870" cy="1647049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B59436E-6476-BE40-9B2A-E61ED1E26F89}"/>
              </a:ext>
            </a:extLst>
          </p:cNvPr>
          <p:cNvSpPr/>
          <p:nvPr/>
        </p:nvSpPr>
        <p:spPr>
          <a:xfrm>
            <a:off x="2049118" y="2719719"/>
            <a:ext cx="1490870" cy="1647049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3B81023-CD41-3A43-858C-A89B273907DD}"/>
              </a:ext>
            </a:extLst>
          </p:cNvPr>
          <p:cNvSpPr/>
          <p:nvPr/>
        </p:nvSpPr>
        <p:spPr>
          <a:xfrm>
            <a:off x="3639380" y="2719719"/>
            <a:ext cx="1490870" cy="1647049"/>
          </a:xfrm>
          <a:prstGeom prst="roundRect">
            <a:avLst>
              <a:gd name="adj" fmla="val 2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96D7AB8-700B-724F-9D1E-25E73F60A462}"/>
              </a:ext>
            </a:extLst>
          </p:cNvPr>
          <p:cNvSpPr/>
          <p:nvPr/>
        </p:nvSpPr>
        <p:spPr>
          <a:xfrm>
            <a:off x="5229642" y="2719718"/>
            <a:ext cx="1490870" cy="1647049"/>
          </a:xfrm>
          <a:prstGeom prst="roundRect">
            <a:avLst>
              <a:gd name="adj" fmla="val 26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6AE66DA7-032A-534D-8D58-910F4A12B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373" y="2719716"/>
            <a:ext cx="1107835" cy="1107835"/>
          </a:xfrm>
          <a:prstGeom prst="rect">
            <a:avLst/>
          </a:prstGeom>
        </p:spPr>
      </p:pic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C6A82A81-701D-6D42-81FB-79B1B2B0A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9211" y="2719716"/>
            <a:ext cx="1107835" cy="1107835"/>
          </a:xfrm>
          <a:prstGeom prst="rect">
            <a:avLst/>
          </a:prstGeom>
        </p:spPr>
      </p:pic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E8484E5B-077E-D647-BE5D-2B5B6D2E2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8049" y="2719716"/>
            <a:ext cx="1107835" cy="1107835"/>
          </a:xfrm>
          <a:prstGeom prst="rect">
            <a:avLst/>
          </a:prstGeom>
        </p:spPr>
      </p:pic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5207666D-E1DA-2E48-8F3B-8E0B59241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6888" y="2719716"/>
            <a:ext cx="1107835" cy="11078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CB3650-413E-E144-91EE-BA7CB76B6962}"/>
              </a:ext>
            </a:extLst>
          </p:cNvPr>
          <p:cNvSpPr txBox="1"/>
          <p:nvPr/>
        </p:nvSpPr>
        <p:spPr>
          <a:xfrm>
            <a:off x="568194" y="3733280"/>
            <a:ext cx="127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00206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Name</a:t>
            </a:r>
            <a:br>
              <a:rPr lang="en-GB" sz="1200" dirty="0">
                <a:solidFill>
                  <a:srgbClr val="00206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GB" sz="1200" dirty="0">
                <a:solidFill>
                  <a:srgbClr val="00206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Position / Role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C84178-0D31-0948-8560-2A6F6AB55D69}"/>
              </a:ext>
            </a:extLst>
          </p:cNvPr>
          <p:cNvSpPr txBox="1"/>
          <p:nvPr/>
        </p:nvSpPr>
        <p:spPr>
          <a:xfrm>
            <a:off x="2157032" y="3733279"/>
            <a:ext cx="127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00206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Name</a:t>
            </a:r>
            <a:br>
              <a:rPr lang="en-GB" sz="1200" dirty="0">
                <a:solidFill>
                  <a:srgbClr val="00206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GB" sz="1200" dirty="0">
                <a:solidFill>
                  <a:srgbClr val="00206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Position / Role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5179A0-1BDE-CA49-BDEE-0B5C016A905E}"/>
              </a:ext>
            </a:extLst>
          </p:cNvPr>
          <p:cNvSpPr txBox="1"/>
          <p:nvPr/>
        </p:nvSpPr>
        <p:spPr>
          <a:xfrm>
            <a:off x="3745870" y="3733278"/>
            <a:ext cx="127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00206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Name</a:t>
            </a:r>
            <a:br>
              <a:rPr lang="en-GB" sz="1200" dirty="0">
                <a:solidFill>
                  <a:srgbClr val="00206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GB" sz="1200" dirty="0">
                <a:solidFill>
                  <a:srgbClr val="00206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Position / Role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75C17E-2654-8E41-95C6-CF0490FD7852}"/>
              </a:ext>
            </a:extLst>
          </p:cNvPr>
          <p:cNvSpPr txBox="1"/>
          <p:nvPr/>
        </p:nvSpPr>
        <p:spPr>
          <a:xfrm>
            <a:off x="5334709" y="3733277"/>
            <a:ext cx="127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00206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Name</a:t>
            </a:r>
            <a:br>
              <a:rPr lang="en-GB" sz="1200" dirty="0">
                <a:solidFill>
                  <a:srgbClr val="00206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GB" sz="1200" dirty="0">
                <a:solidFill>
                  <a:srgbClr val="00206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Position / Role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BD11F-CBB5-5444-8F0F-79B6F02F4DE7}"/>
              </a:ext>
            </a:extLst>
          </p:cNvPr>
          <p:cNvSpPr txBox="1"/>
          <p:nvPr/>
        </p:nvSpPr>
        <p:spPr>
          <a:xfrm>
            <a:off x="520743" y="4663070"/>
            <a:ext cx="247492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Collaborator institution</a:t>
            </a:r>
            <a:b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GB" sz="1400" dirty="0">
                <a:solidFill>
                  <a:srgbClr val="0AC8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Name (Position / Role)</a:t>
            </a:r>
            <a:br>
              <a:rPr lang="en-GB" sz="1400" dirty="0">
                <a:solidFill>
                  <a:srgbClr val="0AC8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GB" sz="1400" dirty="0">
                <a:solidFill>
                  <a:srgbClr val="0AC8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Name (Position / Role)</a:t>
            </a:r>
            <a:br>
              <a:rPr lang="en-GB" sz="1400" dirty="0">
                <a:solidFill>
                  <a:srgbClr val="0AC8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GB" sz="1400" dirty="0">
                <a:solidFill>
                  <a:srgbClr val="0AC8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Name (Position / Role)</a:t>
            </a:r>
            <a:endParaRPr lang="en-GB" sz="1600" dirty="0">
              <a:solidFill>
                <a:srgbClr val="0AC8FF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8E7F96-F8F3-1D41-9460-7DB54E3D1548}"/>
              </a:ext>
            </a:extLst>
          </p:cNvPr>
          <p:cNvSpPr txBox="1"/>
          <p:nvPr/>
        </p:nvSpPr>
        <p:spPr>
          <a:xfrm>
            <a:off x="4381965" y="4663071"/>
            <a:ext cx="247492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Collaborator project</a:t>
            </a:r>
            <a:b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GB" sz="1400" dirty="0">
                <a:solidFill>
                  <a:srgbClr val="0AC8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Name (Institution)</a:t>
            </a:r>
            <a:br>
              <a:rPr lang="en-GB" sz="1400" dirty="0">
                <a:solidFill>
                  <a:srgbClr val="0AC8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GB" sz="1400" dirty="0">
                <a:solidFill>
                  <a:srgbClr val="0AC8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Name (Institution</a:t>
            </a:r>
            <a:br>
              <a:rPr lang="en-GB" sz="1400" dirty="0">
                <a:solidFill>
                  <a:srgbClr val="0AC8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GB" sz="1400" dirty="0">
                <a:solidFill>
                  <a:srgbClr val="0AC8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Name (Institution</a:t>
            </a:r>
            <a:endParaRPr lang="en-GB" sz="1600" dirty="0">
              <a:solidFill>
                <a:srgbClr val="0AC8FF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433B6-5CD2-4C84-A07D-79DEE6E60C50}"/>
              </a:ext>
            </a:extLst>
          </p:cNvPr>
          <p:cNvSpPr txBox="1"/>
          <p:nvPr/>
        </p:nvSpPr>
        <p:spPr>
          <a:xfrm>
            <a:off x="458856" y="348955"/>
            <a:ext cx="6720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Thank you for listening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789B1B-C870-03E2-9EE4-E9CB8FC29D83}"/>
              </a:ext>
            </a:extLst>
          </p:cNvPr>
          <p:cNvSpPr txBox="1"/>
          <p:nvPr/>
        </p:nvSpPr>
        <p:spPr>
          <a:xfrm>
            <a:off x="458856" y="1210044"/>
            <a:ext cx="64979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Name</a:t>
            </a:r>
            <a:b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GB" sz="2000" dirty="0">
                <a:solidFill>
                  <a:srgbClr val="0AC8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Position</a:t>
            </a:r>
            <a:br>
              <a:rPr lang="en-GB" sz="2000" dirty="0">
                <a:solidFill>
                  <a:srgbClr val="0AC8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GB" sz="2000" dirty="0">
                <a:solidFill>
                  <a:srgbClr val="0AC8FF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Contact email or Slack details</a:t>
            </a:r>
            <a:endParaRPr lang="en-GB" sz="2400" dirty="0">
              <a:solidFill>
                <a:srgbClr val="0AC8FF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23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9368F6-673C-0E38-014E-84D288554A5C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A1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Control Data </a:t>
            </a:r>
            <a:r>
              <a:rPr lang="en-GB" sz="2800" i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(with edges)</a:t>
            </a:r>
            <a:endParaRPr lang="en-US" sz="2800" i="1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73AA2F-9F38-D298-DEB4-681C0A52B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620" y="3429000"/>
            <a:ext cx="4701029" cy="1330885"/>
          </a:xfrm>
          <a:prstGeom prst="rect">
            <a:avLst/>
          </a:prstGeom>
          <a:ln>
            <a:solidFill>
              <a:srgbClr val="00326E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E413506-71BA-DDE3-44A5-FE1E3D397215}"/>
              </a:ext>
            </a:extLst>
          </p:cNvPr>
          <p:cNvGrpSpPr/>
          <p:nvPr/>
        </p:nvGrpSpPr>
        <p:grpSpPr>
          <a:xfrm>
            <a:off x="8760223" y="2435937"/>
            <a:ext cx="3125164" cy="613123"/>
            <a:chOff x="4910906" y="2336065"/>
            <a:chExt cx="3914579" cy="5933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979B03-A59C-2633-0E93-F83BB56DAE6E}"/>
                    </a:ext>
                  </a:extLst>
                </p:cNvPr>
                <p:cNvSpPr txBox="1"/>
                <p:nvPr/>
              </p:nvSpPr>
              <p:spPr>
                <a:xfrm>
                  <a:off x="4910906" y="2336065"/>
                  <a:ext cx="1650350" cy="4604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solidFill>
                              <a:srgbClr val="00326E"/>
                            </a:solidFill>
                            <a:latin typeface="Cambria Math" panose="02040503050406030204" pitchFamily="18" charset="0"/>
                          </a:rPr>
                          <m:t>1 − </m:t>
                        </m:r>
                        <m:f>
                          <m:fPr>
                            <m:ctrlPr>
                              <a:rPr lang="en-GB" sz="1400" b="0" i="1" smtClean="0">
                                <a:solidFill>
                                  <a:srgbClr val="0032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400" b="0" i="1" smtClean="0">
                                <a:solidFill>
                                  <a:srgbClr val="00326E"/>
                                </a:solidFill>
                                <a:latin typeface="Cambria Math" panose="02040503050406030204" pitchFamily="18" charset="0"/>
                              </a:rPr>
                              <m:t>3(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solidFill>
                                      <a:srgbClr val="00326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solidFill>
                                      <a:srgbClr val="00326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solidFill>
                                      <a:srgbClr val="00326E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GB" sz="1400" b="0" i="1" smtClean="0">
                                <a:solidFill>
                                  <a:srgbClr val="00326E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solidFill>
                                      <a:srgbClr val="00326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i="1">
                                    <a:solidFill>
                                      <a:srgbClr val="00326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solidFill>
                                      <a:srgbClr val="00326E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GB" sz="1400" b="0" i="1" smtClean="0">
                                <a:solidFill>
                                  <a:srgbClr val="00326E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GB" sz="1400" b="0" i="1" smtClean="0">
                                <a:solidFill>
                                  <a:srgbClr val="00326E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solidFill>
                                      <a:srgbClr val="00326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b="0" i="1" smtClean="0">
                                    <a:solidFill>
                                      <a:srgbClr val="00326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solidFill>
                                      <a:srgbClr val="00326E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GB" sz="1400" b="0" i="1" smtClean="0">
                                <a:solidFill>
                                  <a:srgbClr val="00326E"/>
                                </a:solidFill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en-GB" sz="1400" b="0" i="1" smtClean="0">
                                    <a:solidFill>
                                      <a:srgbClr val="00326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i="1">
                                    <a:solidFill>
                                      <a:srgbClr val="00326E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1400" b="0" i="1" smtClean="0">
                                    <a:solidFill>
                                      <a:srgbClr val="00326E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GB" sz="1400" b="0" i="1" smtClean="0">
                                <a:solidFill>
                                  <a:srgbClr val="00326E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oMath>
                    </m:oMathPara>
                  </a14:m>
                  <a:endParaRPr lang="en-GB" sz="1400" dirty="0">
                    <a:solidFill>
                      <a:srgbClr val="00326E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979B03-A59C-2633-0E93-F83BB56DAE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0906" y="2336065"/>
                  <a:ext cx="1650350" cy="460452"/>
                </a:xfrm>
                <a:prstGeom prst="rect">
                  <a:avLst/>
                </a:prstGeom>
                <a:blipFill>
                  <a:blip r:embed="rId5"/>
                  <a:stretch>
                    <a:fillRect l="-1905" t="-7895" r="-3810" b="-1315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010EF4-7162-FCD5-7C39-B03B60A0C9A8}"/>
                </a:ext>
              </a:extLst>
            </p:cNvPr>
            <p:cNvSpPr txBox="1"/>
            <p:nvPr/>
          </p:nvSpPr>
          <p:spPr>
            <a:xfrm>
              <a:off x="6628385" y="2667757"/>
              <a:ext cx="2197100" cy="26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i="1" dirty="0">
                  <a:solidFill>
                    <a:srgbClr val="00326E"/>
                  </a:solidFill>
                </a:rPr>
                <a:t>Zhang et al., 1999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49B62A6-6775-8600-0FE8-0A5106BA9541}"/>
              </a:ext>
            </a:extLst>
          </p:cNvPr>
          <p:cNvSpPr txBox="1"/>
          <p:nvPr/>
        </p:nvSpPr>
        <p:spPr>
          <a:xfrm>
            <a:off x="7405620" y="1647784"/>
            <a:ext cx="4585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326E"/>
                </a:solidFill>
              </a:rPr>
              <a:t>Z’: Quantifying the quality of our screening assay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A1899-5C88-9CB7-E79D-8C57D5042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098" y="1428750"/>
            <a:ext cx="7109461" cy="444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0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C7E6CA-2931-48A1-3630-F12067A3D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35" y="1951998"/>
            <a:ext cx="3555488" cy="4336672"/>
          </a:xfrm>
          <a:prstGeom prst="rect">
            <a:avLst/>
          </a:prstGeom>
          <a:ln>
            <a:solidFill>
              <a:srgbClr val="00326E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A8C995-90DF-1331-B036-B3F94C462528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A1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Comparing CV’s</a:t>
            </a:r>
            <a:endParaRPr lang="en-US" sz="2800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FB5F72-9695-2BAF-16D1-E755586DC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379" y="1951998"/>
            <a:ext cx="3625860" cy="4336672"/>
          </a:xfrm>
          <a:prstGeom prst="rect">
            <a:avLst/>
          </a:prstGeom>
          <a:ln>
            <a:solidFill>
              <a:srgbClr val="00326E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A86736-345A-E25C-442B-11D53D889ED8}"/>
              </a:ext>
            </a:extLst>
          </p:cNvPr>
          <p:cNvSpPr txBox="1"/>
          <p:nvPr/>
        </p:nvSpPr>
        <p:spPr>
          <a:xfrm>
            <a:off x="2480590" y="1377387"/>
            <a:ext cx="139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00326E"/>
                </a:solidFill>
              </a:rPr>
              <a:t>with edges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1F2C36-1792-97DD-5171-3750D8B9B069}"/>
              </a:ext>
            </a:extLst>
          </p:cNvPr>
          <p:cNvSpPr txBox="1"/>
          <p:nvPr/>
        </p:nvSpPr>
        <p:spPr>
          <a:xfrm>
            <a:off x="8034612" y="1377387"/>
            <a:ext cx="168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00326E"/>
                </a:solidFill>
              </a:rPr>
              <a:t>without edges</a:t>
            </a:r>
          </a:p>
        </p:txBody>
      </p:sp>
    </p:spTree>
    <p:extLst>
      <p:ext uri="{BB962C8B-B14F-4D97-AF65-F5344CB8AC3E}">
        <p14:creationId xmlns:p14="http://schemas.microsoft.com/office/powerpoint/2010/main" val="2874204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7B5193-A958-2882-13BF-E4F28E11C0DE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A1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Control Data </a:t>
            </a:r>
            <a:r>
              <a:rPr lang="en-GB" sz="2800" i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(without edges)</a:t>
            </a:r>
            <a:endParaRPr lang="en-US" sz="2800" i="1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6B8ACF42-0644-E0D2-0AB2-B176614EE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433" y="2922324"/>
            <a:ext cx="4461510" cy="1609403"/>
          </a:xfrm>
          <a:prstGeom prst="rect">
            <a:avLst/>
          </a:prstGeom>
          <a:ln>
            <a:solidFill>
              <a:srgbClr val="00326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6FACDE-363D-FE30-FEAE-EE9538CB9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12" y="1185863"/>
            <a:ext cx="7179621" cy="448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87D32A-F571-A44F-2255-56AC6CE316FD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A1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Compound Data - </a:t>
            </a:r>
            <a:r>
              <a:rPr lang="en-GB" sz="2800" dirty="0" err="1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Baricitinib</a:t>
            </a:r>
            <a:endParaRPr lang="en-US" sz="2800" i="1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CF3066-5666-B8D1-410C-56CD79611671}"/>
              </a:ext>
            </a:extLst>
          </p:cNvPr>
          <p:cNvSpPr txBox="1"/>
          <p:nvPr/>
        </p:nvSpPr>
        <p:spPr>
          <a:xfrm>
            <a:off x="365812" y="1394077"/>
            <a:ext cx="2203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26E"/>
                </a:solidFill>
              </a:rPr>
              <a:t>1K Threshold</a:t>
            </a:r>
          </a:p>
          <a:p>
            <a:r>
              <a:rPr lang="en-GB" sz="1400" i="1" dirty="0">
                <a:solidFill>
                  <a:srgbClr val="00326E"/>
                </a:solidFill>
              </a:rPr>
              <a:t>(without edges)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ACE0F9-7DDF-A75A-E64B-C3F75AD28A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35"/>
          <a:stretch/>
        </p:blipFill>
        <p:spPr>
          <a:xfrm>
            <a:off x="2275115" y="1394076"/>
            <a:ext cx="8773898" cy="50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13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BD929-49B8-654E-2D97-31B6AC68F353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A1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Compound Data - Tacrolimus </a:t>
            </a:r>
            <a:endParaRPr lang="en-US" sz="2800" i="1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FD9DF2-2DEE-E186-B55B-4E9EEDBB73A1}"/>
              </a:ext>
            </a:extLst>
          </p:cNvPr>
          <p:cNvSpPr txBox="1"/>
          <p:nvPr/>
        </p:nvSpPr>
        <p:spPr>
          <a:xfrm>
            <a:off x="365812" y="1394077"/>
            <a:ext cx="2203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26E"/>
                </a:solidFill>
              </a:rPr>
              <a:t>1K Threshold</a:t>
            </a:r>
          </a:p>
          <a:p>
            <a:r>
              <a:rPr lang="en-GB" sz="1400" i="1" dirty="0">
                <a:solidFill>
                  <a:srgbClr val="00326E"/>
                </a:solidFill>
              </a:rPr>
              <a:t>(without edges)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EDF4C-088E-DC0F-5BC2-72D47CFC47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1"/>
          <a:stretch/>
        </p:blipFill>
        <p:spPr>
          <a:xfrm>
            <a:off x="2201205" y="1394077"/>
            <a:ext cx="8716127" cy="50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67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E2E869-12FE-8D8A-B1A9-C53F92328A3D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A1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Compound Data - Selinexor </a:t>
            </a:r>
            <a:endParaRPr lang="en-GB" sz="2800" i="1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2FD39-443E-E19B-44DC-0A1B808B703F}"/>
              </a:ext>
            </a:extLst>
          </p:cNvPr>
          <p:cNvSpPr txBox="1"/>
          <p:nvPr/>
        </p:nvSpPr>
        <p:spPr>
          <a:xfrm>
            <a:off x="365812" y="1394077"/>
            <a:ext cx="2203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26E"/>
                </a:solidFill>
              </a:rPr>
              <a:t>1K Threshold</a:t>
            </a:r>
          </a:p>
          <a:p>
            <a:r>
              <a:rPr lang="en-GB" sz="1400" i="1" dirty="0">
                <a:solidFill>
                  <a:srgbClr val="00326E"/>
                </a:solidFill>
              </a:rPr>
              <a:t>(without edges)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E0EFB-ACE4-3ADB-EA5F-6CC92B3C7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82"/>
          <a:stretch/>
        </p:blipFill>
        <p:spPr>
          <a:xfrm>
            <a:off x="2201205" y="1394077"/>
            <a:ext cx="8787870" cy="50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68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FDC664-C7C4-64A5-9B4C-55CC820FFFEB}"/>
              </a:ext>
            </a:extLst>
          </p:cNvPr>
          <p:cNvSpPr txBox="1"/>
          <p:nvPr/>
        </p:nvSpPr>
        <p:spPr>
          <a:xfrm>
            <a:off x="365812" y="232622"/>
            <a:ext cx="995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A1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: Compound Data - </a:t>
            </a:r>
            <a:r>
              <a:rPr lang="en-GB" sz="2800" dirty="0" err="1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Everolimus</a:t>
            </a:r>
            <a:r>
              <a:rPr lang="en-GB" sz="2800" dirty="0">
                <a:solidFill>
                  <a:srgbClr val="00326E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sz="2800" i="1" dirty="0">
              <a:solidFill>
                <a:srgbClr val="00326E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34F20C-53B3-F88F-9818-2C94E324C272}"/>
              </a:ext>
            </a:extLst>
          </p:cNvPr>
          <p:cNvSpPr txBox="1"/>
          <p:nvPr/>
        </p:nvSpPr>
        <p:spPr>
          <a:xfrm>
            <a:off x="365812" y="1394077"/>
            <a:ext cx="2203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326E"/>
                </a:solidFill>
              </a:rPr>
              <a:t>1K Threshold</a:t>
            </a:r>
          </a:p>
          <a:p>
            <a:r>
              <a:rPr lang="en-GB" sz="1400" i="1" dirty="0">
                <a:solidFill>
                  <a:srgbClr val="00326E"/>
                </a:solidFill>
              </a:rPr>
              <a:t>(without edges)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094562-0922-9093-CBE4-DEA12E78D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84"/>
          <a:stretch/>
        </p:blipFill>
        <p:spPr>
          <a:xfrm>
            <a:off x="2226909" y="1263535"/>
            <a:ext cx="7738182" cy="50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9204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UK DRI Brand Colours 2">
      <a:dk1>
        <a:srgbClr val="000000"/>
      </a:dk1>
      <a:lt1>
        <a:srgbClr val="FFFFFF"/>
      </a:lt1>
      <a:dk2>
        <a:srgbClr val="00326E"/>
      </a:dk2>
      <a:lt2>
        <a:srgbClr val="C3D1D9"/>
      </a:lt2>
      <a:accent1>
        <a:srgbClr val="415767"/>
      </a:accent1>
      <a:accent2>
        <a:srgbClr val="FA2C6E"/>
      </a:accent2>
      <a:accent3>
        <a:srgbClr val="AA0050"/>
      </a:accent3>
      <a:accent4>
        <a:srgbClr val="0AC8FF"/>
      </a:accent4>
      <a:accent5>
        <a:srgbClr val="007FAF"/>
      </a:accent5>
      <a:accent6>
        <a:srgbClr val="FFED00"/>
      </a:accent6>
      <a:hlink>
        <a:srgbClr val="0AC8FF"/>
      </a:hlink>
      <a:folHlink>
        <a:srgbClr val="007FA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rmal text slide">
  <a:themeElements>
    <a:clrScheme name="UK DRI Brand Colours 2">
      <a:dk1>
        <a:srgbClr val="000000"/>
      </a:dk1>
      <a:lt1>
        <a:srgbClr val="FFFFFF"/>
      </a:lt1>
      <a:dk2>
        <a:srgbClr val="00326E"/>
      </a:dk2>
      <a:lt2>
        <a:srgbClr val="C3D1D9"/>
      </a:lt2>
      <a:accent1>
        <a:srgbClr val="415767"/>
      </a:accent1>
      <a:accent2>
        <a:srgbClr val="FA2C6E"/>
      </a:accent2>
      <a:accent3>
        <a:srgbClr val="AA0050"/>
      </a:accent3>
      <a:accent4>
        <a:srgbClr val="0AC8FF"/>
      </a:accent4>
      <a:accent5>
        <a:srgbClr val="007FAF"/>
      </a:accent5>
      <a:accent6>
        <a:srgbClr val="FFED00"/>
      </a:accent6>
      <a:hlink>
        <a:srgbClr val="0AC8FF"/>
      </a:hlink>
      <a:folHlink>
        <a:srgbClr val="007F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ck - Normal text/image slide">
  <a:themeElements>
    <a:clrScheme name="UK DRI Brand Colours 2">
      <a:dk1>
        <a:srgbClr val="000000"/>
      </a:dk1>
      <a:lt1>
        <a:srgbClr val="FFFFFF"/>
      </a:lt1>
      <a:dk2>
        <a:srgbClr val="00326E"/>
      </a:dk2>
      <a:lt2>
        <a:srgbClr val="C3D1D9"/>
      </a:lt2>
      <a:accent1>
        <a:srgbClr val="415767"/>
      </a:accent1>
      <a:accent2>
        <a:srgbClr val="FA2C6E"/>
      </a:accent2>
      <a:accent3>
        <a:srgbClr val="AA0050"/>
      </a:accent3>
      <a:accent4>
        <a:srgbClr val="0AC8FF"/>
      </a:accent4>
      <a:accent5>
        <a:srgbClr val="007FAF"/>
      </a:accent5>
      <a:accent6>
        <a:srgbClr val="FFED00"/>
      </a:accent6>
      <a:hlink>
        <a:srgbClr val="0AC8FF"/>
      </a:hlink>
      <a:folHlink>
        <a:srgbClr val="007FA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_Blank slide">
  <a:themeElements>
    <a:clrScheme name="UK DRI Brand Colours 2">
      <a:dk1>
        <a:srgbClr val="000000"/>
      </a:dk1>
      <a:lt1>
        <a:srgbClr val="FFFFFF"/>
      </a:lt1>
      <a:dk2>
        <a:srgbClr val="00326E"/>
      </a:dk2>
      <a:lt2>
        <a:srgbClr val="C3D1D9"/>
      </a:lt2>
      <a:accent1>
        <a:srgbClr val="415767"/>
      </a:accent1>
      <a:accent2>
        <a:srgbClr val="FA2C6E"/>
      </a:accent2>
      <a:accent3>
        <a:srgbClr val="AA0050"/>
      </a:accent3>
      <a:accent4>
        <a:srgbClr val="0AC8FF"/>
      </a:accent4>
      <a:accent5>
        <a:srgbClr val="007FAF"/>
      </a:accent5>
      <a:accent6>
        <a:srgbClr val="FFED00"/>
      </a:accent6>
      <a:hlink>
        <a:srgbClr val="0AC8FF"/>
      </a:hlink>
      <a:folHlink>
        <a:srgbClr val="007F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Black_Blank slide">
  <a:themeElements>
    <a:clrScheme name="UK DRI Brand Colours 2">
      <a:dk1>
        <a:srgbClr val="000000"/>
      </a:dk1>
      <a:lt1>
        <a:srgbClr val="FFFFFF"/>
      </a:lt1>
      <a:dk2>
        <a:srgbClr val="00326E"/>
      </a:dk2>
      <a:lt2>
        <a:srgbClr val="C3D1D9"/>
      </a:lt2>
      <a:accent1>
        <a:srgbClr val="415767"/>
      </a:accent1>
      <a:accent2>
        <a:srgbClr val="FA2C6E"/>
      </a:accent2>
      <a:accent3>
        <a:srgbClr val="AA0050"/>
      </a:accent3>
      <a:accent4>
        <a:srgbClr val="0AC8FF"/>
      </a:accent4>
      <a:accent5>
        <a:srgbClr val="007FAF"/>
      </a:accent5>
      <a:accent6>
        <a:srgbClr val="FFED00"/>
      </a:accent6>
      <a:hlink>
        <a:srgbClr val="0AC8FF"/>
      </a:hlink>
      <a:folHlink>
        <a:srgbClr val="007F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End slide">
  <a:themeElements>
    <a:clrScheme name="UK DRI Brand Colours 2">
      <a:dk1>
        <a:srgbClr val="000000"/>
      </a:dk1>
      <a:lt1>
        <a:srgbClr val="FFFFFF"/>
      </a:lt1>
      <a:dk2>
        <a:srgbClr val="00326E"/>
      </a:dk2>
      <a:lt2>
        <a:srgbClr val="C3D1D9"/>
      </a:lt2>
      <a:accent1>
        <a:srgbClr val="415767"/>
      </a:accent1>
      <a:accent2>
        <a:srgbClr val="FA2C6E"/>
      </a:accent2>
      <a:accent3>
        <a:srgbClr val="AA0050"/>
      </a:accent3>
      <a:accent4>
        <a:srgbClr val="0AC8FF"/>
      </a:accent4>
      <a:accent5>
        <a:srgbClr val="007FAF"/>
      </a:accent5>
      <a:accent6>
        <a:srgbClr val="FFED00"/>
      </a:accent6>
      <a:hlink>
        <a:srgbClr val="0AC8FF"/>
      </a:hlink>
      <a:folHlink>
        <a:srgbClr val="007FA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14953</TotalTime>
  <Words>410</Words>
  <Application>Microsoft Macintosh PowerPoint</Application>
  <PresentationFormat>Widescreen</PresentationFormat>
  <Paragraphs>73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Cambria Math</vt:lpstr>
      <vt:lpstr>Helvetica Neue</vt:lpstr>
      <vt:lpstr>Title slide</vt:lpstr>
      <vt:lpstr>Normal text slide</vt:lpstr>
      <vt:lpstr>Black - Normal text/image slide</vt:lpstr>
      <vt:lpstr>White_Blank slide</vt:lpstr>
      <vt:lpstr>Black_Blank slide</vt:lpstr>
      <vt:lpstr>End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Collcutt, Alex</dc:creator>
  <cp:lastModifiedBy>Chiara Zaffaroni</cp:lastModifiedBy>
  <cp:revision>129</cp:revision>
  <dcterms:created xsi:type="dcterms:W3CDTF">2020-07-22T15:04:25Z</dcterms:created>
  <dcterms:modified xsi:type="dcterms:W3CDTF">2024-04-26T09:06:41Z</dcterms:modified>
</cp:coreProperties>
</file>